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  <p:sldMasterId id="2147483907" r:id="rId7"/>
  </p:sldMasterIdLst>
  <p:notesMasterIdLst>
    <p:notesMasterId r:id="rId19"/>
  </p:notesMasterIdLst>
  <p:handoutMasterIdLst>
    <p:handoutMasterId r:id="rId20"/>
  </p:handoutMasterIdLst>
  <p:sldIdLst>
    <p:sldId id="289" r:id="rId8"/>
    <p:sldId id="290" r:id="rId9"/>
    <p:sldId id="300" r:id="rId10"/>
    <p:sldId id="294" r:id="rId11"/>
    <p:sldId id="291" r:id="rId12"/>
    <p:sldId id="296" r:id="rId13"/>
    <p:sldId id="297" r:id="rId14"/>
    <p:sldId id="298" r:id="rId15"/>
    <p:sldId id="299" r:id="rId16"/>
    <p:sldId id="301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100"/>
    <a:srgbClr val="FF3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66" autoAdjust="0"/>
    <p:restoredTop sz="91479"/>
  </p:normalViewPr>
  <p:slideViewPr>
    <p:cSldViewPr snapToGrid="0" snapToObjects="1">
      <p:cViewPr>
        <p:scale>
          <a:sx n="88" d="100"/>
          <a:sy n="88" d="100"/>
        </p:scale>
        <p:origin x="1480" y="6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FB2B96-F098-42F9-90C4-0E50873BC0D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52E494F-BEC0-4FB5-8E88-41415DFF02EF}">
      <dgm:prSet/>
      <dgm:spPr/>
      <dgm:t>
        <a:bodyPr/>
        <a:lstStyle/>
        <a:p>
          <a:r>
            <a:rPr lang="en-US"/>
            <a:t>How do you solve the missions?</a:t>
          </a:r>
        </a:p>
      </dgm:t>
    </dgm:pt>
    <dgm:pt modelId="{1D271885-F757-4EBC-A282-14609FD381D3}" type="parTrans" cxnId="{440D57B2-FEF0-4B8D-B161-586718B9A285}">
      <dgm:prSet/>
      <dgm:spPr/>
      <dgm:t>
        <a:bodyPr/>
        <a:lstStyle/>
        <a:p>
          <a:endParaRPr lang="en-US"/>
        </a:p>
      </dgm:t>
    </dgm:pt>
    <dgm:pt modelId="{9103C311-FA38-4135-926B-A04EC2010961}" type="sibTrans" cxnId="{440D57B2-FEF0-4B8D-B161-586718B9A285}">
      <dgm:prSet/>
      <dgm:spPr/>
      <dgm:t>
        <a:bodyPr/>
        <a:lstStyle/>
        <a:p>
          <a:endParaRPr lang="en-US"/>
        </a:p>
      </dgm:t>
    </dgm:pt>
    <dgm:pt modelId="{50CB2B62-E54B-49FD-A89F-333EED483DC9}">
      <dgm:prSet/>
      <dgm:spPr/>
      <dgm:t>
        <a:bodyPr/>
        <a:lstStyle/>
        <a:p>
          <a:r>
            <a:rPr lang="en-US" dirty="0"/>
            <a:t>How did you come up with that particular solution?</a:t>
          </a:r>
        </a:p>
      </dgm:t>
    </dgm:pt>
    <dgm:pt modelId="{717DBACE-08E8-4567-A48B-4D29774F1299}" type="parTrans" cxnId="{EDF04F0F-C81B-4FD3-89CA-ED40360D5FC2}">
      <dgm:prSet/>
      <dgm:spPr/>
      <dgm:t>
        <a:bodyPr/>
        <a:lstStyle/>
        <a:p>
          <a:endParaRPr lang="en-US"/>
        </a:p>
      </dgm:t>
    </dgm:pt>
    <dgm:pt modelId="{F10B0DDB-034B-4AF7-A56C-B12B128B58A7}" type="sibTrans" cxnId="{EDF04F0F-C81B-4FD3-89CA-ED40360D5FC2}">
      <dgm:prSet/>
      <dgm:spPr/>
      <dgm:t>
        <a:bodyPr/>
        <a:lstStyle/>
        <a:p>
          <a:endParaRPr lang="en-US"/>
        </a:p>
      </dgm:t>
    </dgm:pt>
    <dgm:pt modelId="{B19567BC-94DA-44CF-9E1B-F11DDA4C6739}">
      <dgm:prSet/>
      <dgm:spPr/>
      <dgm:t>
        <a:bodyPr/>
        <a:lstStyle/>
        <a:p>
          <a:r>
            <a:rPr lang="en-US"/>
            <a:t>How did that solution change over time?</a:t>
          </a:r>
        </a:p>
      </dgm:t>
    </dgm:pt>
    <dgm:pt modelId="{D6407A3C-5DDB-479E-B484-F23D21AEF67C}" type="parTrans" cxnId="{20A89473-8A43-485A-A0DD-B46AE574F5EA}">
      <dgm:prSet/>
      <dgm:spPr/>
      <dgm:t>
        <a:bodyPr/>
        <a:lstStyle/>
        <a:p>
          <a:endParaRPr lang="en-US"/>
        </a:p>
      </dgm:t>
    </dgm:pt>
    <dgm:pt modelId="{1F0D8ED9-E048-4C96-8971-54C604BDA3CF}" type="sibTrans" cxnId="{20A89473-8A43-485A-A0DD-B46AE574F5EA}">
      <dgm:prSet/>
      <dgm:spPr/>
      <dgm:t>
        <a:bodyPr/>
        <a:lstStyle/>
        <a:p>
          <a:endParaRPr lang="en-US"/>
        </a:p>
      </dgm:t>
    </dgm:pt>
    <dgm:pt modelId="{36925654-F203-47EB-822A-5E6ECF71D791}">
      <dgm:prSet/>
      <dgm:spPr/>
      <dgm:t>
        <a:bodyPr/>
        <a:lstStyle/>
        <a:p>
          <a:r>
            <a:rPr lang="en-US"/>
            <a:t>Do you solve a particular mission in an unusual way?</a:t>
          </a:r>
        </a:p>
      </dgm:t>
    </dgm:pt>
    <dgm:pt modelId="{0D96EA8D-714E-40B3-BC60-F6D90C461246}" type="parTrans" cxnId="{C64EB0BC-FB42-49C5-8D35-A8802107DBFD}">
      <dgm:prSet/>
      <dgm:spPr/>
      <dgm:t>
        <a:bodyPr/>
        <a:lstStyle/>
        <a:p>
          <a:endParaRPr lang="en-US"/>
        </a:p>
      </dgm:t>
    </dgm:pt>
    <dgm:pt modelId="{CFC54715-FCB7-437E-8EBD-5493FADED97A}" type="sibTrans" cxnId="{C64EB0BC-FB42-49C5-8D35-A8802107DBFD}">
      <dgm:prSet/>
      <dgm:spPr/>
      <dgm:t>
        <a:bodyPr/>
        <a:lstStyle/>
        <a:p>
          <a:endParaRPr lang="en-US"/>
        </a:p>
      </dgm:t>
    </dgm:pt>
    <dgm:pt modelId="{33A68ADA-B3FB-064D-B102-72AA9545F853}" type="pres">
      <dgm:prSet presAssocID="{1EFB2B96-F098-42F9-90C4-0E50873BC0DD}" presName="linear" presStyleCnt="0">
        <dgm:presLayoutVars>
          <dgm:animLvl val="lvl"/>
          <dgm:resizeHandles val="exact"/>
        </dgm:presLayoutVars>
      </dgm:prSet>
      <dgm:spPr/>
    </dgm:pt>
    <dgm:pt modelId="{79DB531B-1EC3-8544-99FA-C53C032503BC}" type="pres">
      <dgm:prSet presAssocID="{E52E494F-BEC0-4FB5-8E88-41415DFF02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67ACBDB-0B45-B743-AAC2-FFC95081CD88}" type="pres">
      <dgm:prSet presAssocID="{9103C311-FA38-4135-926B-A04EC2010961}" presName="spacer" presStyleCnt="0"/>
      <dgm:spPr/>
    </dgm:pt>
    <dgm:pt modelId="{4B5B15E1-468C-1F4E-AFB8-A469E5A2D362}" type="pres">
      <dgm:prSet presAssocID="{50CB2B62-E54B-49FD-A89F-333EED483DC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0AF4255-653E-0645-9FA8-7532422293EC}" type="pres">
      <dgm:prSet presAssocID="{F10B0DDB-034B-4AF7-A56C-B12B128B58A7}" presName="spacer" presStyleCnt="0"/>
      <dgm:spPr/>
    </dgm:pt>
    <dgm:pt modelId="{FE0B4C0C-A340-0E4E-AF35-3C9B804B1385}" type="pres">
      <dgm:prSet presAssocID="{B19567BC-94DA-44CF-9E1B-F11DDA4C673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57CB669-3BC8-684C-9BDC-F4A074DFD626}" type="pres">
      <dgm:prSet presAssocID="{1F0D8ED9-E048-4C96-8971-54C604BDA3CF}" presName="spacer" presStyleCnt="0"/>
      <dgm:spPr/>
    </dgm:pt>
    <dgm:pt modelId="{ACF38130-EC07-6E4F-9F5F-27C5477AE162}" type="pres">
      <dgm:prSet presAssocID="{36925654-F203-47EB-822A-5E6ECF71D79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DF04F0F-C81B-4FD3-89CA-ED40360D5FC2}" srcId="{1EFB2B96-F098-42F9-90C4-0E50873BC0DD}" destId="{50CB2B62-E54B-49FD-A89F-333EED483DC9}" srcOrd="1" destOrd="0" parTransId="{717DBACE-08E8-4567-A48B-4D29774F1299}" sibTransId="{F10B0DDB-034B-4AF7-A56C-B12B128B58A7}"/>
    <dgm:cxn modelId="{6B606217-40FD-174A-9F5D-14371FC44DDC}" type="presOf" srcId="{E52E494F-BEC0-4FB5-8E88-41415DFF02EF}" destId="{79DB531B-1EC3-8544-99FA-C53C032503BC}" srcOrd="0" destOrd="0" presId="urn:microsoft.com/office/officeart/2005/8/layout/vList2"/>
    <dgm:cxn modelId="{12245D47-4B70-C845-BE9D-A9ABB9358409}" type="presOf" srcId="{B19567BC-94DA-44CF-9E1B-F11DDA4C6739}" destId="{FE0B4C0C-A340-0E4E-AF35-3C9B804B1385}" srcOrd="0" destOrd="0" presId="urn:microsoft.com/office/officeart/2005/8/layout/vList2"/>
    <dgm:cxn modelId="{6EBFFF60-E2CB-6C41-BA24-7530EA94CB20}" type="presOf" srcId="{50CB2B62-E54B-49FD-A89F-333EED483DC9}" destId="{4B5B15E1-468C-1F4E-AFB8-A469E5A2D362}" srcOrd="0" destOrd="0" presId="urn:microsoft.com/office/officeart/2005/8/layout/vList2"/>
    <dgm:cxn modelId="{20A89473-8A43-485A-A0DD-B46AE574F5EA}" srcId="{1EFB2B96-F098-42F9-90C4-0E50873BC0DD}" destId="{B19567BC-94DA-44CF-9E1B-F11DDA4C6739}" srcOrd="2" destOrd="0" parTransId="{D6407A3C-5DDB-479E-B484-F23D21AEF67C}" sibTransId="{1F0D8ED9-E048-4C96-8971-54C604BDA3CF}"/>
    <dgm:cxn modelId="{9FAC2194-C1DE-9D4D-AA1E-6283D247B3B3}" type="presOf" srcId="{1EFB2B96-F098-42F9-90C4-0E50873BC0DD}" destId="{33A68ADA-B3FB-064D-B102-72AA9545F853}" srcOrd="0" destOrd="0" presId="urn:microsoft.com/office/officeart/2005/8/layout/vList2"/>
    <dgm:cxn modelId="{440D57B2-FEF0-4B8D-B161-586718B9A285}" srcId="{1EFB2B96-F098-42F9-90C4-0E50873BC0DD}" destId="{E52E494F-BEC0-4FB5-8E88-41415DFF02EF}" srcOrd="0" destOrd="0" parTransId="{1D271885-F757-4EBC-A282-14609FD381D3}" sibTransId="{9103C311-FA38-4135-926B-A04EC2010961}"/>
    <dgm:cxn modelId="{C64EB0BC-FB42-49C5-8D35-A8802107DBFD}" srcId="{1EFB2B96-F098-42F9-90C4-0E50873BC0DD}" destId="{36925654-F203-47EB-822A-5E6ECF71D791}" srcOrd="3" destOrd="0" parTransId="{0D96EA8D-714E-40B3-BC60-F6D90C461246}" sibTransId="{CFC54715-FCB7-437E-8EBD-5493FADED97A}"/>
    <dgm:cxn modelId="{9B92B5DF-AEBB-B54B-A984-66AD67A860A4}" type="presOf" srcId="{36925654-F203-47EB-822A-5E6ECF71D791}" destId="{ACF38130-EC07-6E4F-9F5F-27C5477AE162}" srcOrd="0" destOrd="0" presId="urn:microsoft.com/office/officeart/2005/8/layout/vList2"/>
    <dgm:cxn modelId="{7BEDFE3C-9900-7447-AEFC-CFF12DCF4DB5}" type="presParOf" srcId="{33A68ADA-B3FB-064D-B102-72AA9545F853}" destId="{79DB531B-1EC3-8544-99FA-C53C032503BC}" srcOrd="0" destOrd="0" presId="urn:microsoft.com/office/officeart/2005/8/layout/vList2"/>
    <dgm:cxn modelId="{2054BAE0-C2C9-7B41-A87D-A11E1929CD3F}" type="presParOf" srcId="{33A68ADA-B3FB-064D-B102-72AA9545F853}" destId="{567ACBDB-0B45-B743-AAC2-FFC95081CD88}" srcOrd="1" destOrd="0" presId="urn:microsoft.com/office/officeart/2005/8/layout/vList2"/>
    <dgm:cxn modelId="{73126F5D-BB38-8C4E-A992-FB7023E236D2}" type="presParOf" srcId="{33A68ADA-B3FB-064D-B102-72AA9545F853}" destId="{4B5B15E1-468C-1F4E-AFB8-A469E5A2D362}" srcOrd="2" destOrd="0" presId="urn:microsoft.com/office/officeart/2005/8/layout/vList2"/>
    <dgm:cxn modelId="{72277A8A-3349-584A-9A3B-2048237A3E80}" type="presParOf" srcId="{33A68ADA-B3FB-064D-B102-72AA9545F853}" destId="{20AF4255-653E-0645-9FA8-7532422293EC}" srcOrd="3" destOrd="0" presId="urn:microsoft.com/office/officeart/2005/8/layout/vList2"/>
    <dgm:cxn modelId="{B98E9CEF-F896-874D-A02E-530BC5D94B01}" type="presParOf" srcId="{33A68ADA-B3FB-064D-B102-72AA9545F853}" destId="{FE0B4C0C-A340-0E4E-AF35-3C9B804B1385}" srcOrd="4" destOrd="0" presId="urn:microsoft.com/office/officeart/2005/8/layout/vList2"/>
    <dgm:cxn modelId="{B99B4472-E8A6-2E4F-B30E-6930388A67AA}" type="presParOf" srcId="{33A68ADA-B3FB-064D-B102-72AA9545F853}" destId="{257CB669-3BC8-684C-9BDC-F4A074DFD626}" srcOrd="5" destOrd="0" presId="urn:microsoft.com/office/officeart/2005/8/layout/vList2"/>
    <dgm:cxn modelId="{BBB52C47-2B87-0945-9739-37716F1AFA17}" type="presParOf" srcId="{33A68ADA-B3FB-064D-B102-72AA9545F853}" destId="{ACF38130-EC07-6E4F-9F5F-27C5477AE1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B531B-1EC3-8544-99FA-C53C032503BC}">
      <dsp:nvSpPr>
        <dsp:cNvPr id="0" name=""/>
        <dsp:cNvSpPr/>
      </dsp:nvSpPr>
      <dsp:spPr>
        <a:xfrm>
          <a:off x="0" y="56567"/>
          <a:ext cx="4123909" cy="1003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How do you solve the missions?</a:t>
          </a:r>
        </a:p>
      </dsp:txBody>
      <dsp:txXfrm>
        <a:off x="49004" y="105571"/>
        <a:ext cx="4025901" cy="905852"/>
      </dsp:txXfrm>
    </dsp:sp>
    <dsp:sp modelId="{4B5B15E1-468C-1F4E-AFB8-A469E5A2D362}">
      <dsp:nvSpPr>
        <dsp:cNvPr id="0" name=""/>
        <dsp:cNvSpPr/>
      </dsp:nvSpPr>
      <dsp:spPr>
        <a:xfrm>
          <a:off x="0" y="1135307"/>
          <a:ext cx="4123909" cy="1003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How did you come up with that particular solution?</a:t>
          </a:r>
        </a:p>
      </dsp:txBody>
      <dsp:txXfrm>
        <a:off x="49004" y="1184311"/>
        <a:ext cx="4025901" cy="905852"/>
      </dsp:txXfrm>
    </dsp:sp>
    <dsp:sp modelId="{FE0B4C0C-A340-0E4E-AF35-3C9B804B1385}">
      <dsp:nvSpPr>
        <dsp:cNvPr id="0" name=""/>
        <dsp:cNvSpPr/>
      </dsp:nvSpPr>
      <dsp:spPr>
        <a:xfrm>
          <a:off x="0" y="2214047"/>
          <a:ext cx="4123909" cy="1003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How did that solution change over time?</a:t>
          </a:r>
        </a:p>
      </dsp:txBody>
      <dsp:txXfrm>
        <a:off x="49004" y="2263051"/>
        <a:ext cx="4025901" cy="905852"/>
      </dsp:txXfrm>
    </dsp:sp>
    <dsp:sp modelId="{ACF38130-EC07-6E4F-9F5F-27C5477AE162}">
      <dsp:nvSpPr>
        <dsp:cNvPr id="0" name=""/>
        <dsp:cNvSpPr/>
      </dsp:nvSpPr>
      <dsp:spPr>
        <a:xfrm>
          <a:off x="0" y="3292787"/>
          <a:ext cx="4123909" cy="1003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Do you solve a particular mission in an unusual way?</a:t>
          </a:r>
        </a:p>
      </dsp:txBody>
      <dsp:txXfrm>
        <a:off x="49004" y="3341791"/>
        <a:ext cx="4025901" cy="905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8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FEE11-ED18-CF47-9086-557E041BDD6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6ADC3-E7C1-C644-A8D3-1F27087D3938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45A3-1D1D-8D4C-AF24-87FE2DD318B1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86EF-E0CF-7C4A-9505-EE9F55CF2174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F3435-3FC0-DF41-B714-2A196F10719C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C25B-8FAD-1545-93B8-24D6426C286F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3A32D-36BD-504E-9BDD-2F4159AF87B2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B15A9-B32B-B945-B0D3-2E094BF9F053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88F2-CACB-914D-96A0-F7780A5B5BCE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EBE92-1E20-B14B-B98C-4954A5CA93EE}" type="datetime1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67A4-2D89-8842-BE4A-FE76521B87D9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7C7B0-CFE3-A148-AC82-8BCF73E88CCE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31F98-F020-CD45-AEC3-E15A118A284D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DCCA-CAB5-6D42-B9A5-14E95869CAD9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3A15-B928-1A4D-8427-0DB7ABEE07E8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2431-7707-E644-9FD9-569A6374C970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722B9-A86B-B945-B3B7-6933F30C0E8F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2D8A-6AE3-6240-899B-7D7BEB13E185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FB3DE-8548-9F4B-B97D-D5F0361ECCBC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3269D-9AA8-EF44-B728-8DCA10B76DFE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0C58B-633C-F449-8010-D418C71C791C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3A44-7A13-5744-A55C-0D7F9558C786}" type="datetime1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16987-2BD1-E540-8D31-9390952CFC70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11ADC-9CA4-B943-81CF-9B4A3138F795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08748-943B-364F-96AE-1C7AD1184196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D576A-DC6E-D64E-B281-3F133F95E63A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1706B-0AC0-4D44-B8F6-59D362A0AC21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85DA-C5BC-CD43-B5BE-CB692C476F34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2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C69F-EFCA-874E-9E00-CF0A981A9A21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2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D93E-7962-7D40-9F89-EB6AE24CE387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</p:spTree>
    <p:extLst>
      <p:ext uri="{BB962C8B-B14F-4D97-AF65-F5344CB8AC3E}">
        <p14:creationId xmlns:p14="http://schemas.microsoft.com/office/powerpoint/2010/main" val="435518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63B0F-385A-E142-998C-1717DB0B5EAE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9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6D45D-7D87-2748-9408-1007205F0E3C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DF9E0-E7A3-2345-B57D-8802A1677330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C904E-3EF1-1E43-80E7-0132052E7501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DE75B-62D7-B040-959B-853F7C9F5CBB}" type="datetime1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3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3E66-3B54-9A4F-9910-9F519A89D510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2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041F8-67B7-5B4E-9FB6-ADB7AC8828A8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0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6F3F-08BC-5E43-BCA5-0015D42D37ED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1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DAA2-B102-DF40-B36B-27F987B8D597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3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A0A84-4F27-CB4B-BEED-96C55EB5C338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5" y="88749"/>
            <a:ext cx="8277216" cy="30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08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30631-DDFE-B54C-B26B-C203B5588C1B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B2F1C-6A13-7048-889E-6842F0208B24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</p:spTree>
    <p:extLst>
      <p:ext uri="{BB962C8B-B14F-4D97-AF65-F5344CB8AC3E}">
        <p14:creationId xmlns:p14="http://schemas.microsoft.com/office/powerpoint/2010/main" val="127229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79D6F-1A97-1B47-9BD6-7C190129616C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0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FFE0-9075-0F49-BB89-F57CBBC72B2F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6D46-6B29-8547-91B9-DD68A7AD7268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65D7-DA18-F642-A956-452C03BB892D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5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7D3A-4F61-BD40-8472-975EDDE8B739}" type="datetime1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9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A3D4A-D6A8-144C-8E4A-4409034108F9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322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AF39-09D0-F840-9C5E-51B4F677A28C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D1F77-375D-9149-A8E1-6B5F40FCCB6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91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BC231-7592-F04E-A911-A39F3EA43133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D67F5-08D8-3D48-BBF9-943FBF4BAE1E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25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DA3B-B2D3-264A-86AB-869948EA70A1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59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0F18F-DE97-2D4F-B5B8-4E8009223188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4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CE0F-E82B-7B4D-A804-4D5D919370EC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EB2FA-4B8F-404D-A2E6-C71241182E73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8CC4-690C-7D43-A667-2119B7184177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3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63A70-D045-E741-A6DD-949861E8A4C3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5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358F-2E8C-454E-88EC-D184A39B14E4}" type="datetime1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1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275A-8223-7F4B-9615-CE5DA5E3D8EF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24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C413D-A4A7-874D-A903-2A06FB7276B8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6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57A97-ED96-2842-A963-E950570E1E6C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8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0809-D182-374B-AE8A-C824F05978D3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EA1A52-499F-3C4B-867B-5521AF35D145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534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852A8D6-4A36-2443-9CC6-4F09D11E07FF}" type="datetime1">
              <a:rPr lang="en-US" smtClean="0"/>
              <a:t>10/28/22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2022, FLL Tutorials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362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10/28/22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2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65128-5B7F-E148-A28D-0D843943D08B}" type="datetime1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342DC8B1-4F1C-7F45-9991-B2E1403200AB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38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51FEB6F7-4839-B74F-A571-1491217F5D6F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130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DB4EEAEA-1D37-A44A-84C7-6A6E30610DFC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461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C1FCA80C-027B-384B-B641-FB10E42358D7}" type="datetime1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214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2102C7F-C439-D349-AC51-4FF157E5B583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2022,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478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156D2F94-3FF1-2B40-B163-1C890544293D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3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A1EAB1CC-EA6A-764E-A347-1BB53BD20C6C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185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24B9CA1-2448-B44C-8B84-487DCAF53813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2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16D2-C937-4646-816B-9CB280C7588F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E1594-4FDB-2A49-91C3-861D72DB9421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6CB44AD-C38A-F74F-BF49-5AAA6EC5B6DE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5670F1F6-6EC3-5842-8A5E-9F8835345C02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2022, FLL Tutorials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D4BFE-1ECD-8144-A0A3-20CD77521DE7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D72F66A-CB64-0447-9C13-AE335FF442C5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8DC85DB2-0660-C54E-9AE6-6F54C45790C4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2022, FLL Tutorials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7F267-EB4F-E949-B3AD-407EFB7AF597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2022,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224ABD2-B06C-8D46-AAA1-890521045985}" type="datetime1">
              <a:rPr lang="en-US" smtClean="0"/>
              <a:t>10/28/22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2022, FLL Tutorials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9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flltutorials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ROBOT DESIGN JUDGING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Seshan brothers</a:t>
            </a:r>
          </a:p>
        </p:txBody>
      </p:sp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D2F0-EDF5-2E4F-8A35-121DB548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E4DD4-5460-3C42-8AD0-D67CA3208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4748023" cy="506455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Even though the Judging Flowchart refers to Robot Design as an “explanation” and not a presentation, you are strongly encouraged to prepare and practice a formal presentation</a:t>
            </a:r>
          </a:p>
          <a:p>
            <a:r>
              <a:rPr lang="en-US" sz="2400" dirty="0"/>
              <a:t>This way you ensure that everything you want to share about your robot design process is covered</a:t>
            </a:r>
          </a:p>
          <a:p>
            <a:r>
              <a:rPr lang="en-US" sz="2400" dirty="0"/>
              <a:t>Think of this session as a show-and-tell. You will show your robot, attachments and code and explain the process behind them</a:t>
            </a:r>
          </a:p>
          <a:p>
            <a:r>
              <a:rPr lang="en-US" sz="2400" dirty="0"/>
              <a:t>Again, cover everything in the rubric!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0CFD36E-53DD-644B-958B-1CEBB448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0D5E0-B155-204F-A8B6-3856552C0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C26302B8-678B-F3F0-858E-86FD9CB33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588" y="1640114"/>
            <a:ext cx="3401864" cy="456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70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This tutorial was created by Sanjay </a:t>
            </a:r>
            <a:r>
              <a:rPr lang="en-US" sz="2800" dirty="0" err="1"/>
              <a:t>Seshan</a:t>
            </a:r>
            <a:r>
              <a:rPr lang="en-US" sz="2800" dirty="0"/>
              <a:t> and Arvind </a:t>
            </a:r>
            <a:r>
              <a:rPr lang="en-US" sz="2800" dirty="0" err="1"/>
              <a:t>Seshan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More lessons at </a:t>
            </a:r>
            <a:r>
              <a:rPr lang="en-US" sz="2800" dirty="0">
                <a:hlinkClick r:id="rId3"/>
              </a:rPr>
              <a:t>www.ev3lessons.com</a:t>
            </a:r>
            <a:r>
              <a:rPr lang="en-US" sz="2800" dirty="0"/>
              <a:t> and </a:t>
            </a:r>
            <a:r>
              <a:rPr lang="en-US" sz="2800" dirty="0">
                <a:hlinkClick r:id="rId4"/>
              </a:rPr>
              <a:t>www.flltutorials.com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9A036-66A8-F24D-BB87-252EAA10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7DA82-ED0A-B54D-81CF-6C03BF905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DESIGN JUDGING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4312920" cy="4863598"/>
          </a:xfrm>
        </p:spPr>
        <p:txBody>
          <a:bodyPr>
            <a:normAutofit/>
          </a:bodyPr>
          <a:lstStyle/>
          <a:p>
            <a:r>
              <a:rPr lang="en-US" sz="2000" dirty="0"/>
              <a:t>Robot Design judging focuses on </a:t>
            </a:r>
            <a:r>
              <a:rPr lang="en-US" sz="2000" dirty="0">
                <a:solidFill>
                  <a:srgbClr val="CD0100"/>
                </a:solidFill>
              </a:rPr>
              <a:t>process</a:t>
            </a:r>
            <a:endParaRPr lang="en-US" sz="2000" dirty="0"/>
          </a:p>
          <a:p>
            <a:r>
              <a:rPr lang="en-US" sz="2000" dirty="0"/>
              <a:t>Talk to the judges about your engineering design process, and how you came up with your ideas and how you improved them</a:t>
            </a:r>
          </a:p>
          <a:p>
            <a:r>
              <a:rPr lang="en-US" sz="2000" dirty="0"/>
              <a:t>Make sure that everyone on the team is involved</a:t>
            </a:r>
          </a:p>
          <a:p>
            <a:r>
              <a:rPr lang="en-US" sz="2000" dirty="0"/>
              <a:t>During your 5-minute presentation, you need to cover all the components of the Robot Design rubric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DB046-7779-334E-BF12-833BD7437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7A67C-42BC-6D4F-8005-53840299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6B608DF-ADD5-0E17-F5F9-DAC8C62E4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952" y="1774306"/>
            <a:ext cx="4365407" cy="355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1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CF7EE-7166-AF42-8BB0-B085E8D5B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 YOUR ROBOT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51DBF-6EC5-BA40-99B5-A6C33C55F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05582"/>
            <a:ext cx="4123908" cy="488233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How did you come up with the design for the base robot? Did you start with an existing design (your last year’s robot or something from the Internet/book)?</a:t>
            </a:r>
          </a:p>
          <a:p>
            <a:pPr lvl="1"/>
            <a:r>
              <a:rPr lang="en-US" dirty="0"/>
              <a:t>Experienced judges can recognize standard designs. Therefore, always cite your sources.</a:t>
            </a:r>
          </a:p>
          <a:p>
            <a:r>
              <a:rPr lang="en-US" dirty="0"/>
              <a:t>Did you test your design(s) before picking it?</a:t>
            </a:r>
          </a:p>
          <a:p>
            <a:r>
              <a:rPr lang="en-US" dirty="0"/>
              <a:t>What features does it have and why?</a:t>
            </a:r>
          </a:p>
          <a:p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61512FAE-21B0-7942-A536-210ABAAE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CFF0EB3-80C4-B0C0-26A9-87F0F8B61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83" y="1505583"/>
            <a:ext cx="3812026" cy="48974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4144FC-F14C-1093-0F22-CD3681C6DC1F}"/>
              </a:ext>
            </a:extLst>
          </p:cNvPr>
          <p:cNvSpPr txBox="1"/>
          <p:nvPr/>
        </p:nvSpPr>
        <p:spPr>
          <a:xfrm>
            <a:off x="4883883" y="5941373"/>
            <a:ext cx="284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at https://</a:t>
            </a:r>
            <a:r>
              <a:rPr lang="en-US" sz="1200" dirty="0" err="1"/>
              <a:t>flltutorials.com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/</a:t>
            </a:r>
            <a:r>
              <a:rPr lang="en-US" sz="1200" dirty="0" err="1"/>
              <a:t>Worksheets.html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0337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C73F-2BB9-3441-A3B9-DB62710AD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 THE SENSORS &amp; 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A4922-D32A-7348-9892-C8A5FD44D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4291549" cy="4353215"/>
          </a:xfrm>
        </p:spPr>
        <p:txBody>
          <a:bodyPr>
            <a:normAutofit/>
          </a:bodyPr>
          <a:lstStyle/>
          <a:p>
            <a:r>
              <a:rPr lang="en-US" sz="2400" dirty="0"/>
              <a:t>How many motors and sensors do you use? Which ones? Why?</a:t>
            </a:r>
          </a:p>
          <a:p>
            <a:r>
              <a:rPr lang="en-US" sz="2400" dirty="0"/>
              <a:t>Which missions do you use them on?</a:t>
            </a:r>
          </a:p>
          <a:p>
            <a:r>
              <a:rPr lang="en-US" sz="2400" dirty="0"/>
              <a:t>How do you use sensors and do you use them in any novel way?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73FAF-C3A1-384D-B883-67D3B572D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56BF0-E27E-A54E-87E3-BC85C08B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pic>
        <p:nvPicPr>
          <p:cNvPr id="10" name="Picture 9" descr="A picture containing cake, LEGO, toy&#10;&#10;Description automatically generated">
            <a:extLst>
              <a:ext uri="{FF2B5EF4-FFF2-40B4-BE49-F238E27FC236}">
                <a16:creationId xmlns:a16="http://schemas.microsoft.com/office/drawing/2014/main" id="{01E0D0FC-7446-AAB2-3C32-44A561068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961" y="1489637"/>
            <a:ext cx="4902039" cy="2757397"/>
          </a:xfrm>
          <a:prstGeom prst="rect">
            <a:avLst/>
          </a:prstGeom>
        </p:spPr>
      </p:pic>
      <p:pic>
        <p:nvPicPr>
          <p:cNvPr id="12" name="Picture 11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38A18814-4D39-C4A2-F88F-57F6C992A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2000" y="3602975"/>
            <a:ext cx="349423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9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6E553AE5-EA9E-5990-A2DC-DB96ABF39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711" y="2960600"/>
            <a:ext cx="6921089" cy="3349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1017F2-5333-424C-88FA-7692DB9A2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>
            <a:normAutofit/>
          </a:bodyPr>
          <a:lstStyle/>
          <a:p>
            <a:r>
              <a:rPr lang="en-US" dirty="0"/>
              <a:t>EXPLAIN YOUR TEAM’s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7DC27-DAA2-5245-8E31-70E07679A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57" y="1505583"/>
            <a:ext cx="8235242" cy="4353215"/>
          </a:xfrm>
        </p:spPr>
        <p:txBody>
          <a:bodyPr>
            <a:normAutofit/>
          </a:bodyPr>
          <a:lstStyle/>
          <a:p>
            <a:r>
              <a:rPr lang="en-US" sz="2400" dirty="0"/>
              <a:t>How did you come up with your strategy?</a:t>
            </a:r>
          </a:p>
          <a:p>
            <a:r>
              <a:rPr lang="en-US" sz="2400" dirty="0"/>
              <a:t>How did you decide on which missions to accomplish and which path to take?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A0DBEA-A65F-DF49-8417-23E64B5DCD2D}"/>
              </a:ext>
            </a:extLst>
          </p:cNvPr>
          <p:cNvCxnSpPr>
            <a:cxnSpLocks/>
          </p:cNvCxnSpPr>
          <p:nvPr/>
        </p:nvCxnSpPr>
        <p:spPr>
          <a:xfrm>
            <a:off x="6685808" y="3534909"/>
            <a:ext cx="1499902" cy="102584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BD9F44-C8F5-5E44-B387-040D9163FB0A}"/>
              </a:ext>
            </a:extLst>
          </p:cNvPr>
          <p:cNvCxnSpPr>
            <a:cxnSpLocks/>
          </p:cNvCxnSpPr>
          <p:nvPr/>
        </p:nvCxnSpPr>
        <p:spPr>
          <a:xfrm flipH="1">
            <a:off x="5481255" y="3534909"/>
            <a:ext cx="1204553" cy="55636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96E61A-6D8D-D141-B7B3-E63769B78687}"/>
              </a:ext>
            </a:extLst>
          </p:cNvPr>
          <p:cNvCxnSpPr>
            <a:cxnSpLocks/>
          </p:cNvCxnSpPr>
          <p:nvPr/>
        </p:nvCxnSpPr>
        <p:spPr>
          <a:xfrm flipH="1">
            <a:off x="8027719" y="4556431"/>
            <a:ext cx="157991" cy="907536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B1476E-9296-844B-A747-F21A2DAE0148}"/>
              </a:ext>
            </a:extLst>
          </p:cNvPr>
          <p:cNvCxnSpPr>
            <a:cxnSpLocks/>
          </p:cNvCxnSpPr>
          <p:nvPr/>
        </p:nvCxnSpPr>
        <p:spPr>
          <a:xfrm>
            <a:off x="3551469" y="5731450"/>
            <a:ext cx="213411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E0A42D-0B87-634B-99A1-8D0E39BDFA0D}"/>
              </a:ext>
            </a:extLst>
          </p:cNvPr>
          <p:cNvCxnSpPr>
            <a:cxnSpLocks/>
          </p:cNvCxnSpPr>
          <p:nvPr/>
        </p:nvCxnSpPr>
        <p:spPr>
          <a:xfrm flipV="1">
            <a:off x="5717795" y="4842168"/>
            <a:ext cx="789883" cy="88928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58889F-0D1F-7747-94AD-17C92E749526}"/>
              </a:ext>
            </a:extLst>
          </p:cNvPr>
          <p:cNvCxnSpPr>
            <a:cxnSpLocks/>
          </p:cNvCxnSpPr>
          <p:nvPr/>
        </p:nvCxnSpPr>
        <p:spPr>
          <a:xfrm flipV="1">
            <a:off x="3443996" y="3534909"/>
            <a:ext cx="0" cy="204802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1D1FED8-0430-9643-97CF-FFA6707A1970}"/>
              </a:ext>
            </a:extLst>
          </p:cNvPr>
          <p:cNvSpPr txBox="1"/>
          <p:nvPr/>
        </p:nvSpPr>
        <p:spPr>
          <a:xfrm>
            <a:off x="330245" y="3554790"/>
            <a:ext cx="15691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Bring a picture like the one on right to explain your robot runs and strategy.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E65E8-47C2-964A-B21E-2267F45F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1E9E3C-CA6D-0C43-8AE8-28F11488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A42DA0-3B57-4F51-B8CF-352D25746333}"/>
              </a:ext>
            </a:extLst>
          </p:cNvPr>
          <p:cNvCxnSpPr>
            <a:cxnSpLocks/>
          </p:cNvCxnSpPr>
          <p:nvPr/>
        </p:nvCxnSpPr>
        <p:spPr>
          <a:xfrm flipH="1" flipV="1">
            <a:off x="6507678" y="4842168"/>
            <a:ext cx="1187532" cy="7134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BB3CE77-AF37-9A9E-9E4A-1007249C41DE}"/>
              </a:ext>
            </a:extLst>
          </p:cNvPr>
          <p:cNvCxnSpPr>
            <a:cxnSpLocks/>
          </p:cNvCxnSpPr>
          <p:nvPr/>
        </p:nvCxnSpPr>
        <p:spPr>
          <a:xfrm flipH="1" flipV="1">
            <a:off x="3443996" y="3534909"/>
            <a:ext cx="1833559" cy="789027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BEDD0123-AFD0-08EC-A963-0F97A8B471A5}"/>
              </a:ext>
            </a:extLst>
          </p:cNvPr>
          <p:cNvSpPr/>
          <p:nvPr/>
        </p:nvSpPr>
        <p:spPr>
          <a:xfrm>
            <a:off x="2967758" y="4278891"/>
            <a:ext cx="356260" cy="356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D44908-1545-38D9-2736-642815333A74}"/>
              </a:ext>
            </a:extLst>
          </p:cNvPr>
          <p:cNvSpPr/>
          <p:nvPr/>
        </p:nvSpPr>
        <p:spPr>
          <a:xfrm>
            <a:off x="4262357" y="5271909"/>
            <a:ext cx="356260" cy="356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641E7D-4F9C-2002-345A-F188F7FDE286}"/>
              </a:ext>
            </a:extLst>
          </p:cNvPr>
          <p:cNvSpPr/>
          <p:nvPr/>
        </p:nvSpPr>
        <p:spPr>
          <a:xfrm>
            <a:off x="7091201" y="3368897"/>
            <a:ext cx="356260" cy="356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8084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660EAB5-F946-A0BD-8625-E3A772120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18" y="1505583"/>
            <a:ext cx="3065758" cy="39960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96ACF0-6016-6247-B0C4-9AEDF8B5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your ATTACHMENT DEVELOPMENT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129ECBB0-8BD5-6410-A03E-4CE3512198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8091" y="1505583"/>
          <a:ext cx="4123909" cy="4353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01A1EA7-ACB8-CD40-92AA-359ED84C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4BC15-FFA0-AC4A-BCFB-7999646C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pic>
        <p:nvPicPr>
          <p:cNvPr id="13" name="Picture 12" descr="Calendar&#10;&#10;Description automatically generated">
            <a:extLst>
              <a:ext uri="{FF2B5EF4-FFF2-40B4-BE49-F238E27FC236}">
                <a16:creationId xmlns:a16="http://schemas.microsoft.com/office/drawing/2014/main" id="{0143C647-8F9A-74ED-FBF5-DB2F63514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21" y="2530475"/>
            <a:ext cx="2969888" cy="38574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1F5101-13E9-FBF9-479A-FCC7FE6166D5}"/>
              </a:ext>
            </a:extLst>
          </p:cNvPr>
          <p:cNvSpPr txBox="1"/>
          <p:nvPr/>
        </p:nvSpPr>
        <p:spPr>
          <a:xfrm>
            <a:off x="4734718" y="6157083"/>
            <a:ext cx="284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at https://</a:t>
            </a:r>
            <a:r>
              <a:rPr lang="en-US" sz="1200" dirty="0" err="1"/>
              <a:t>flltutorials.com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/</a:t>
            </a:r>
            <a:r>
              <a:rPr lang="en-US" sz="1200" dirty="0" err="1"/>
              <a:t>Worksheets.html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68696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ACF0-6016-6247-B0C4-9AEDF8B5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your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AF212-E930-0140-AA6E-969654D5F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05583"/>
            <a:ext cx="4451285" cy="488233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You must explain your programming in judging. </a:t>
            </a:r>
          </a:p>
          <a:p>
            <a:r>
              <a:rPr lang="en-US" dirty="0"/>
              <a:t>You will not have time to talk about all your code. Pick one program, one run, or your best code.</a:t>
            </a:r>
          </a:p>
          <a:p>
            <a:r>
              <a:rPr lang="en-US" dirty="0"/>
              <a:t>No matter what programming language you used, you should be able to communicate your programming techniques to the judges</a:t>
            </a:r>
          </a:p>
          <a:p>
            <a:pPr lvl="1"/>
            <a:r>
              <a:rPr lang="en-US" dirty="0"/>
              <a:t>Make sure you have pseudocode and comments</a:t>
            </a:r>
          </a:p>
          <a:p>
            <a:r>
              <a:rPr lang="en-US" dirty="0"/>
              <a:t>You can share your code on a laptop or using a printout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B77C3-8AF6-5647-89B4-25C852CDB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777" y="1572674"/>
            <a:ext cx="2898297" cy="207496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DBC093-D61A-3046-9FA5-55983145C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DABA67-9BF8-0648-8C8B-9BAFDA41A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  <a:endParaRPr lang="en-US" dirty="0"/>
          </a:p>
        </p:txBody>
      </p:sp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C6D88F6-66BF-39AA-E41A-00B31F4F5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62" y="3756164"/>
            <a:ext cx="1464363" cy="1099457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3DD9974-BEE2-94D2-A939-E2DC63B5A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89" y="4855621"/>
            <a:ext cx="2677847" cy="13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08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ACF0-6016-6247-B0C4-9AEDF8B5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Explaining  YOUR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AF212-E930-0140-AA6E-969654D5F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8229743" cy="342500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Explain how your code is organized</a:t>
            </a:r>
          </a:p>
          <a:p>
            <a:pPr lvl="1"/>
            <a:r>
              <a:rPr lang="en-US" dirty="0"/>
              <a:t>How do you know what a block is doing? Are there comments?</a:t>
            </a:r>
          </a:p>
          <a:p>
            <a:pPr lvl="1"/>
            <a:r>
              <a:rPr lang="en-US" dirty="0"/>
              <a:t>Do you use My Blocks (or equivalent Functions in another language)?</a:t>
            </a:r>
          </a:p>
          <a:p>
            <a:pPr lvl="1"/>
            <a:r>
              <a:rPr lang="en-US" dirty="0"/>
              <a:t>How do you keep track of changes to the code?</a:t>
            </a:r>
          </a:p>
          <a:p>
            <a:r>
              <a:rPr lang="en-US" dirty="0"/>
              <a:t>Explain any interesting algorithms your team came up with</a:t>
            </a:r>
          </a:p>
          <a:p>
            <a:r>
              <a:rPr lang="en-US" dirty="0"/>
              <a:t>Explain how your code helps your robot be more reliable. What coding techniques/sensors do you use?</a:t>
            </a:r>
          </a:p>
          <a:p>
            <a:r>
              <a:rPr lang="en-US" dirty="0"/>
              <a:t>Again, experienced judges will recognize code from others</a:t>
            </a:r>
          </a:p>
          <a:p>
            <a:pPr lvl="1"/>
            <a:r>
              <a:rPr lang="en-US" dirty="0"/>
              <a:t>If you used code from some source, always remember to cite it, explain how it works, and how your team modified or used it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A3C6A1-DE23-6249-A678-BAB3FE8C0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7" b="30285"/>
          <a:stretch/>
        </p:blipFill>
        <p:spPr>
          <a:xfrm>
            <a:off x="2598058" y="5116193"/>
            <a:ext cx="3673961" cy="102529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95BBB6-F71C-5942-ADB3-C69B21BE5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49BA8-CCDE-3542-845B-DA0498ED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</p:spTree>
    <p:extLst>
      <p:ext uri="{BB962C8B-B14F-4D97-AF65-F5344CB8AC3E}">
        <p14:creationId xmlns:p14="http://schemas.microsoft.com/office/powerpoint/2010/main" val="3550044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D2F0-EDF5-2E4F-8A35-121DB548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E4DD4-5460-3C42-8AD0-D67CA3208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5112525" cy="506455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Consider having a team Engineering Journal to document your engineering design process</a:t>
            </a:r>
          </a:p>
          <a:p>
            <a:r>
              <a:rPr lang="en-US" dirty="0"/>
              <a:t>Share any testing your team may have done</a:t>
            </a:r>
          </a:p>
          <a:p>
            <a:r>
              <a:rPr lang="en-US" dirty="0"/>
              <a:t>Print out your code as well as pictures of your development process and current robot</a:t>
            </a:r>
          </a:p>
          <a:p>
            <a:r>
              <a:rPr lang="en-US" dirty="0"/>
              <a:t>If permitted, consider leaving a one-page summary of your presentation with your judges to help them remember your team (include a picture of your team, your robot and the key information you want to communicate)</a:t>
            </a:r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0CFD36E-53DD-644B-958B-1CEBB448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0D5E0-B155-204F-A8B6-3856552C0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2022, FLL Tutorials</a:t>
            </a:r>
          </a:p>
        </p:txBody>
      </p:sp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6A02650E-DB5B-C9FD-D644-419A9B458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69" y="1505583"/>
            <a:ext cx="3141675" cy="4069080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9E71D39C-B440-3213-AEF0-E7A40E282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82" y="2926080"/>
            <a:ext cx="3060484" cy="393192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4CC928A9-8C3B-F417-5EAE-96A547EA4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216" y="3722042"/>
            <a:ext cx="2206765" cy="28480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585A92-5FCF-1906-899A-3A022061C3DB}"/>
              </a:ext>
            </a:extLst>
          </p:cNvPr>
          <p:cNvSpPr txBox="1"/>
          <p:nvPr/>
        </p:nvSpPr>
        <p:spPr>
          <a:xfrm>
            <a:off x="6042439" y="5163314"/>
            <a:ext cx="284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Available at https://</a:t>
            </a:r>
            <a:r>
              <a:rPr lang="en-US" sz="1200" dirty="0" err="1"/>
              <a:t>flltutorials.com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/</a:t>
            </a:r>
            <a:r>
              <a:rPr lang="en-US" sz="1200" dirty="0" err="1"/>
              <a:t>Worksheets.html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32763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AAEEB24F-C2B2-234D-BA53-A235E4BCEC08}" vid="{075A3DC6-4613-2647-AB36-C1FCFF28F909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18296</TotalTime>
  <Words>746</Words>
  <Application>Microsoft Macintosh PowerPoint</Application>
  <PresentationFormat>On-screen Show (4:3)</PresentationFormat>
  <Paragraphs>81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Essential</vt:lpstr>
      <vt:lpstr>beginner</vt:lpstr>
      <vt:lpstr>Custom Design</vt:lpstr>
      <vt:lpstr>robotdesign</vt:lpstr>
      <vt:lpstr>1_beginner</vt:lpstr>
      <vt:lpstr>1_Custom Design</vt:lpstr>
      <vt:lpstr>Dividend</vt:lpstr>
      <vt:lpstr>ROBOT DESIGN JUDGING</vt:lpstr>
      <vt:lpstr>ROBOT DESIGN JUDGING OVERVIEW</vt:lpstr>
      <vt:lpstr>DESCRIBE YOUR ROBOT</vt:lpstr>
      <vt:lpstr>DESCRIBE THE SENSORS &amp; MOTORS</vt:lpstr>
      <vt:lpstr>EXPLAIN YOUR TEAM’s STRATEGY</vt:lpstr>
      <vt:lpstr>EXPLAIN your ATTACHMENT DEVELOPMENT</vt:lpstr>
      <vt:lpstr>Explain your PROGRAMMING</vt:lpstr>
      <vt:lpstr>TIPS FOR Explaining  YOUR PROGRAMMING</vt:lpstr>
      <vt:lpstr>DOCUMENTATION</vt:lpstr>
      <vt:lpstr>Final thoughts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Srinivasan Seshan</cp:lastModifiedBy>
  <cp:revision>250</cp:revision>
  <cp:lastPrinted>2019-01-24T13:45:34Z</cp:lastPrinted>
  <dcterms:created xsi:type="dcterms:W3CDTF">2014-10-28T21:59:38Z</dcterms:created>
  <dcterms:modified xsi:type="dcterms:W3CDTF">2022-10-28T12:14:20Z</dcterms:modified>
</cp:coreProperties>
</file>